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4" r:id="rId2"/>
    <p:sldId id="256" r:id="rId3"/>
    <p:sldId id="258" r:id="rId4"/>
    <p:sldId id="259" r:id="rId5"/>
    <p:sldId id="260" r:id="rId6"/>
    <p:sldId id="268" r:id="rId7"/>
    <p:sldId id="266" r:id="rId8"/>
    <p:sldId id="267" r:id="rId9"/>
    <p:sldId id="261" r:id="rId10"/>
    <p:sldId id="262" r:id="rId11"/>
    <p:sldId id="263" r:id="rId12"/>
    <p:sldId id="264" r:id="rId13"/>
    <p:sldId id="265" r:id="rId14"/>
    <p:sldId id="270" r:id="rId15"/>
    <p:sldId id="293" r:id="rId16"/>
    <p:sldId id="294" r:id="rId17"/>
    <p:sldId id="295" r:id="rId18"/>
    <p:sldId id="296" r:id="rId19"/>
    <p:sldId id="269" r:id="rId20"/>
    <p:sldId id="299" r:id="rId21"/>
    <p:sldId id="271" r:id="rId22"/>
    <p:sldId id="272" r:id="rId23"/>
    <p:sldId id="273" r:id="rId24"/>
    <p:sldId id="274" r:id="rId25"/>
    <p:sldId id="297" r:id="rId26"/>
    <p:sldId id="275" r:id="rId27"/>
    <p:sldId id="278" r:id="rId28"/>
    <p:sldId id="276" r:id="rId29"/>
    <p:sldId id="279" r:id="rId30"/>
    <p:sldId id="277" r:id="rId31"/>
    <p:sldId id="280" r:id="rId32"/>
    <p:sldId id="281" r:id="rId33"/>
    <p:sldId id="282" r:id="rId34"/>
    <p:sldId id="283" r:id="rId35"/>
    <p:sldId id="303" r:id="rId36"/>
    <p:sldId id="285" r:id="rId37"/>
    <p:sldId id="284" r:id="rId38"/>
    <p:sldId id="290" r:id="rId39"/>
    <p:sldId id="291" r:id="rId40"/>
    <p:sldId id="300" r:id="rId41"/>
    <p:sldId id="292" r:id="rId42"/>
    <p:sldId id="287" r:id="rId43"/>
    <p:sldId id="286" r:id="rId44"/>
    <p:sldId id="288" r:id="rId45"/>
    <p:sldId id="289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B6F95B-1A6D-428D-B27A-9AEEF7618132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80A483-D916-42AA-BC96-24BB914657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eoAze-CHn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inform.scot/" TargetMode="External"/><Relationship Id="rId2" Type="http://schemas.openxmlformats.org/officeDocument/2006/relationships/hyperlink" Target="https://www.resus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ortscotland.org.uk/" TargetMode="External"/><Relationship Id="rId4" Type="http://schemas.openxmlformats.org/officeDocument/2006/relationships/hyperlink" Target="https://sepsistrust.org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thlorian\Pictures\2012-10-22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GB" b="1" dirty="0" smtClean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B</a:t>
            </a:r>
            <a:r>
              <a:rPr lang="en-GB" dirty="0" smtClean="0"/>
              <a:t>reathing </a:t>
            </a:r>
            <a:r>
              <a:rPr lang="en-GB" dirty="0"/>
              <a:t>looks like hard </a:t>
            </a:r>
            <a:r>
              <a:rPr lang="en-GB" dirty="0" smtClean="0"/>
              <a:t>work</a:t>
            </a:r>
          </a:p>
          <a:p>
            <a:endParaRPr lang="en-GB" dirty="0"/>
          </a:p>
          <a:p>
            <a:r>
              <a:rPr lang="en-GB" dirty="0" smtClean="0"/>
              <a:t> Babies	</a:t>
            </a:r>
          </a:p>
          <a:p>
            <a:pPr lvl="1"/>
            <a:r>
              <a:rPr lang="en-GB" dirty="0" smtClean="0"/>
              <a:t>"grunting</a:t>
            </a:r>
            <a:r>
              <a:rPr lang="en-GB" dirty="0"/>
              <a:t>" noises with every </a:t>
            </a:r>
            <a:r>
              <a:rPr lang="en-GB" dirty="0" smtClean="0"/>
              <a:t>breath</a:t>
            </a:r>
          </a:p>
          <a:p>
            <a:pPr lvl="1"/>
            <a:r>
              <a:rPr lang="en-GB" dirty="0" smtClean="0"/>
              <a:t>Breathing that obviously pauses</a:t>
            </a: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Children</a:t>
            </a:r>
          </a:p>
          <a:p>
            <a:pPr lvl="1"/>
            <a:r>
              <a:rPr lang="en-GB" dirty="0" smtClean="0"/>
              <a:t>Can’t say more than a few words at once</a:t>
            </a:r>
            <a:endParaRPr lang="en-GB" dirty="0"/>
          </a:p>
          <a:p>
            <a:pPr marL="109728" indent="0">
              <a:buNone/>
            </a:pPr>
            <a:r>
              <a:rPr lang="en-GB" dirty="0" smtClean="0"/>
              <a:t>	</a:t>
            </a:r>
            <a:endParaRPr lang="en-GB" dirty="0"/>
          </a:p>
          <a:p>
            <a:pPr marL="109728" indent="0">
              <a:buNone/>
            </a:pPr>
            <a:r>
              <a:rPr lang="en-GB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Sepsis - symptoms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Toilet/nappies</a:t>
            </a:r>
            <a:endParaRPr lang="en-GB" dirty="0"/>
          </a:p>
          <a:p>
            <a:r>
              <a:rPr lang="en-GB" dirty="0"/>
              <a:t>not had a wee or wet nappy for 12 </a:t>
            </a:r>
            <a:r>
              <a:rPr lang="en-GB" dirty="0" smtClean="0"/>
              <a:t>hours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b="1" dirty="0"/>
              <a:t>Eating and drinking</a:t>
            </a:r>
            <a:endParaRPr lang="en-GB" dirty="0"/>
          </a:p>
          <a:p>
            <a:r>
              <a:rPr lang="en-GB" dirty="0"/>
              <a:t>new baby under one month old with no interest in feeding</a:t>
            </a:r>
          </a:p>
          <a:p>
            <a:r>
              <a:rPr lang="en-GB" dirty="0"/>
              <a:t>not drinking for more than eight hours </a:t>
            </a:r>
            <a:r>
              <a:rPr lang="en-GB" dirty="0" smtClean="0"/>
              <a:t>(during the day)</a:t>
            </a:r>
            <a:endParaRPr lang="en-GB" dirty="0"/>
          </a:p>
          <a:p>
            <a:r>
              <a:rPr lang="en-GB" dirty="0"/>
              <a:t>bile-stained (green), bloody or black vomit/sick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Sepsis - symptoms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General features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child cannot be encouraged to show interest in anything</a:t>
            </a:r>
          </a:p>
          <a:p>
            <a:r>
              <a:rPr lang="en-GB" dirty="0"/>
              <a:t>baby is </a:t>
            </a:r>
            <a:r>
              <a:rPr lang="en-GB" dirty="0" smtClean="0"/>
              <a:t>floppy or child is very weak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ontinuous tired </a:t>
            </a:r>
            <a:r>
              <a:rPr lang="en-GB" dirty="0"/>
              <a:t>crying in a younger child</a:t>
            </a:r>
          </a:p>
          <a:p>
            <a:r>
              <a:rPr lang="en-GB" dirty="0"/>
              <a:t>older child who's confused</a:t>
            </a:r>
          </a:p>
          <a:p>
            <a:r>
              <a:rPr lang="en-GB" dirty="0"/>
              <a:t>not responding or very irritable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Sepsis – symptoms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your child has symptoms – seek urgent attention from GP or 111 – ask ‘could this be sepsis’</a:t>
            </a:r>
          </a:p>
          <a:p>
            <a:endParaRPr lang="en-GB" dirty="0"/>
          </a:p>
          <a:p>
            <a:r>
              <a:rPr lang="en-GB" dirty="0" smtClean="0"/>
              <a:t>If child has severe symptoms – dial 999 or go directly to A&amp;E</a:t>
            </a:r>
          </a:p>
          <a:p>
            <a:endParaRPr lang="en-GB" dirty="0"/>
          </a:p>
          <a:p>
            <a:r>
              <a:rPr lang="en-GB" dirty="0" smtClean="0"/>
              <a:t>Child will be examined and if sepsis suspected will usually be sent to hospital for investigation and started on antibiotics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Sepsis – what to do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recognised early and not severe may be treated at home with antibiotics</a:t>
            </a:r>
          </a:p>
          <a:p>
            <a:endParaRPr lang="en-GB" dirty="0"/>
          </a:p>
          <a:p>
            <a:r>
              <a:rPr lang="en-GB" dirty="0" smtClean="0"/>
              <a:t>If more severe will require hospital investigation and treatment with oxygen/fluids as well as antibiotics.</a:t>
            </a:r>
          </a:p>
          <a:p>
            <a:endParaRPr lang="en-GB" dirty="0"/>
          </a:p>
          <a:p>
            <a:r>
              <a:rPr lang="en-GB" dirty="0" smtClean="0"/>
              <a:t>Most will make a full recovery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Treatment for sepsis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Meningitis  </a:t>
            </a:r>
            <a:r>
              <a:rPr lang="en-GB" dirty="0" smtClean="0"/>
              <a:t>-  </a:t>
            </a:r>
            <a:r>
              <a:rPr lang="en-GB" dirty="0"/>
              <a:t>infection of the protective membranes that surround the brain and spinal </a:t>
            </a:r>
            <a:r>
              <a:rPr lang="en-GB" dirty="0" smtClean="0"/>
              <a:t>cord.</a:t>
            </a:r>
          </a:p>
          <a:p>
            <a:pPr marL="109728" indent="0">
              <a:buNone/>
            </a:pPr>
            <a:endParaRPr lang="en-GB" b="1" dirty="0" smtClean="0"/>
          </a:p>
          <a:p>
            <a:r>
              <a:rPr lang="en-GB" dirty="0"/>
              <a:t>Symptoms  </a:t>
            </a:r>
            <a:r>
              <a:rPr lang="en-GB" dirty="0" smtClean="0"/>
              <a:t>-  </a:t>
            </a:r>
            <a:r>
              <a:rPr lang="en-GB" dirty="0"/>
              <a:t>develop suddenly and can include: </a:t>
            </a:r>
            <a:endParaRPr lang="en-GB" dirty="0" smtClean="0"/>
          </a:p>
          <a:p>
            <a:r>
              <a:rPr lang="en-GB" b="1" dirty="0" smtClean="0"/>
              <a:t>High fever &gt;38</a:t>
            </a:r>
            <a:endParaRPr lang="en-GB" b="1" dirty="0"/>
          </a:p>
          <a:p>
            <a:r>
              <a:rPr lang="en-GB" b="1" dirty="0" smtClean="0"/>
              <a:t>Headache, dislike of bright light, stiff neck</a:t>
            </a:r>
          </a:p>
          <a:p>
            <a:r>
              <a:rPr lang="en-GB" dirty="0" smtClean="0"/>
              <a:t>Vomiting</a:t>
            </a:r>
            <a:endParaRPr lang="en-GB" b="1" dirty="0"/>
          </a:p>
          <a:p>
            <a:r>
              <a:rPr lang="en-GB" dirty="0"/>
              <a:t>B</a:t>
            </a:r>
            <a:r>
              <a:rPr lang="en-GB" dirty="0" smtClean="0"/>
              <a:t>lotchy </a:t>
            </a:r>
            <a:r>
              <a:rPr lang="en-GB" dirty="0"/>
              <a:t>rash that doesn't fade when a glass is rolled over it (this won't always develop) </a:t>
            </a:r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rritable</a:t>
            </a:r>
            <a:endParaRPr lang="en-GB" dirty="0"/>
          </a:p>
          <a:p>
            <a:r>
              <a:rPr lang="en-GB" dirty="0" smtClean="0"/>
              <a:t>drowsiness </a:t>
            </a:r>
            <a:r>
              <a:rPr lang="en-GB" dirty="0"/>
              <a:t>or unresponsiveness </a:t>
            </a:r>
          </a:p>
          <a:p>
            <a:r>
              <a:rPr lang="en-GB" dirty="0"/>
              <a:t>seizures (fits)  </a:t>
            </a:r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Meningitis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29290"/>
            <a:ext cx="2160240" cy="15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184576" cy="3312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Meningitis – glass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1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commonly viral</a:t>
            </a:r>
          </a:p>
          <a:p>
            <a:r>
              <a:rPr lang="en-GB" dirty="0" smtClean="0"/>
              <a:t>Bacterial rarer but much more serious</a:t>
            </a:r>
          </a:p>
          <a:p>
            <a:r>
              <a:rPr lang="en-GB" dirty="0" smtClean="0"/>
              <a:t>Meningococcal bacteria – A,B,C, W,X,Y,Z</a:t>
            </a:r>
          </a:p>
          <a:p>
            <a:r>
              <a:rPr lang="en-GB" dirty="0" smtClean="0"/>
              <a:t>Pneumococcal, Hib </a:t>
            </a:r>
          </a:p>
          <a:p>
            <a:endParaRPr lang="en-GB" dirty="0"/>
          </a:p>
          <a:p>
            <a:r>
              <a:rPr lang="en-GB" dirty="0" smtClean="0"/>
              <a:t>Infection usually spread by someone carrying bacteria but who is not ill themselves</a:t>
            </a:r>
          </a:p>
          <a:p>
            <a:r>
              <a:rPr lang="en-GB" dirty="0" smtClean="0"/>
              <a:t>Less commonly from someone who has meningitis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Meningitis -causes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3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 as bacterial until cause established</a:t>
            </a:r>
          </a:p>
          <a:p>
            <a:r>
              <a:rPr lang="en-GB" dirty="0" smtClean="0"/>
              <a:t>Antibiotics, +/- fluids, oxygen</a:t>
            </a:r>
          </a:p>
          <a:p>
            <a:r>
              <a:rPr lang="en-GB" dirty="0" smtClean="0"/>
              <a:t>Hospital</a:t>
            </a:r>
            <a:r>
              <a:rPr lang="en-GB" dirty="0"/>
              <a:t> </a:t>
            </a:r>
            <a:r>
              <a:rPr lang="en-GB" dirty="0" smtClean="0"/>
              <a:t>- Bloods, lumbar puncture, CT scan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Antibiotics for close contacts </a:t>
            </a:r>
            <a:r>
              <a:rPr lang="en-GB" dirty="0" err="1" smtClean="0"/>
              <a:t>eg</a:t>
            </a:r>
            <a:r>
              <a:rPr lang="en-GB" dirty="0" smtClean="0"/>
              <a:t> household</a:t>
            </a:r>
          </a:p>
          <a:p>
            <a:pPr marL="109728" indent="0">
              <a:buNone/>
            </a:pPr>
            <a:r>
              <a:rPr lang="en-GB" dirty="0" smtClean="0"/>
              <a:t>Not usually if only had brief contact</a:t>
            </a:r>
          </a:p>
          <a:p>
            <a:pPr marL="109728" indent="0">
              <a:buNone/>
            </a:pPr>
            <a:r>
              <a:rPr lang="en-GB" dirty="0" smtClean="0"/>
              <a:t>Public Health will advise</a:t>
            </a: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Meningitis - 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Head knocks are common in children</a:t>
            </a:r>
          </a:p>
          <a:p>
            <a:endParaRPr lang="en-GB" dirty="0" smtClean="0"/>
          </a:p>
          <a:p>
            <a:r>
              <a:rPr lang="en-GB" dirty="0" smtClean="0"/>
              <a:t>Most are mild and do not cause any damage to the brain</a:t>
            </a:r>
          </a:p>
          <a:p>
            <a:endParaRPr lang="en-GB" dirty="0" smtClean="0"/>
          </a:p>
          <a:p>
            <a:r>
              <a:rPr lang="en-GB" dirty="0" smtClean="0"/>
              <a:t>Rarely a more severe injury can cause damage to the brain or a blood vessel near the brain to leak and put pressure on the brain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Head injury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39" y="-414"/>
            <a:ext cx="1933359" cy="16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 smtClean="0"/>
              <a:t>Banchory</a:t>
            </a:r>
            <a:r>
              <a:rPr lang="en-GB" dirty="0" smtClean="0"/>
              <a:t> Group Practice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772400" cy="1454319"/>
          </a:xfrm>
        </p:spPr>
        <p:txBody>
          <a:bodyPr>
            <a:normAutofit fontScale="62500" lnSpcReduction="20000"/>
          </a:bodyPr>
          <a:lstStyle/>
          <a:p>
            <a:endParaRPr lang="en-GB" b="1" dirty="0" smtClean="0"/>
          </a:p>
          <a:p>
            <a:pPr algn="ctr"/>
            <a:r>
              <a:rPr lang="en-GB" sz="4000" b="1" dirty="0" smtClean="0"/>
              <a:t>Community event:  ‘Looking after the kids’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Dr Gill </a:t>
            </a:r>
            <a:r>
              <a:rPr lang="en-GB" b="1" dirty="0" err="1" smtClean="0"/>
              <a:t>Archbold</a:t>
            </a:r>
            <a:r>
              <a:rPr lang="en-GB" b="1" dirty="0" smtClean="0"/>
              <a:t> &amp; Dr Claire Walker</a:t>
            </a:r>
          </a:p>
          <a:p>
            <a:r>
              <a:rPr lang="en-GB" b="1" dirty="0" smtClean="0"/>
              <a:t>	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73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58140"/>
            <a:ext cx="780288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/>
          <a:lstStyle/>
          <a:p>
            <a:r>
              <a:rPr lang="en-GB" dirty="0" smtClean="0"/>
              <a:t>Consider spinal injury also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Fall from &gt;1 metre or 5 stairs</a:t>
            </a:r>
          </a:p>
          <a:p>
            <a:r>
              <a:rPr lang="en-GB" dirty="0" smtClean="0"/>
              <a:t>Bike collision</a:t>
            </a:r>
          </a:p>
          <a:p>
            <a:r>
              <a:rPr lang="en-GB" dirty="0" smtClean="0"/>
              <a:t>Struck by a motor vehicle</a:t>
            </a:r>
          </a:p>
          <a:p>
            <a:r>
              <a:rPr lang="en-GB" dirty="0" smtClean="0"/>
              <a:t>High speed or roll over vehicle accident</a:t>
            </a:r>
          </a:p>
          <a:p>
            <a:r>
              <a:rPr lang="en-GB" dirty="0" smtClean="0"/>
              <a:t>Diving accident</a:t>
            </a:r>
          </a:p>
          <a:p>
            <a:r>
              <a:rPr lang="en-GB" dirty="0" smtClean="0"/>
              <a:t>Impact from golf club/cricket or baseball bat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Head injury – higher risk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Loss of consciousness</a:t>
            </a:r>
          </a:p>
          <a:p>
            <a:pPr marL="109728" indent="0">
              <a:buNone/>
            </a:pPr>
            <a:endParaRPr lang="en-GB" b="1" dirty="0" smtClean="0"/>
          </a:p>
          <a:p>
            <a:r>
              <a:rPr lang="en-GB" dirty="0"/>
              <a:t>Vomiting x2 or </a:t>
            </a:r>
            <a:r>
              <a:rPr lang="en-GB" dirty="0" smtClean="0"/>
              <a:t>more</a:t>
            </a:r>
          </a:p>
          <a:p>
            <a:r>
              <a:rPr lang="en-GB" dirty="0"/>
              <a:t>Worsening headache despite </a:t>
            </a:r>
            <a:r>
              <a:rPr lang="en-GB" dirty="0" smtClean="0"/>
              <a:t>paracetamol</a:t>
            </a:r>
            <a:endParaRPr lang="en-GB" b="1" dirty="0" smtClean="0"/>
          </a:p>
          <a:p>
            <a:r>
              <a:rPr lang="en-GB" dirty="0" smtClean="0"/>
              <a:t>Seizure</a:t>
            </a:r>
          </a:p>
          <a:p>
            <a:r>
              <a:rPr lang="en-GB" dirty="0" smtClean="0"/>
              <a:t>Problem  - limbs/eyes/behaviour/memory</a:t>
            </a:r>
          </a:p>
          <a:p>
            <a:r>
              <a:rPr lang="en-GB" dirty="0" smtClean="0"/>
              <a:t>Possible skull fracture *</a:t>
            </a:r>
          </a:p>
          <a:p>
            <a:r>
              <a:rPr lang="en-GB" dirty="0" smtClean="0"/>
              <a:t>Alcohol/drugs </a:t>
            </a:r>
            <a:r>
              <a:rPr lang="en-GB" dirty="0"/>
              <a:t>involved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Head injury – worrying features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Bleeding from ear</a:t>
            </a:r>
          </a:p>
          <a:p>
            <a:r>
              <a:rPr lang="en-GB" dirty="0" smtClean="0"/>
              <a:t>Clear fluid from ear or nose</a:t>
            </a:r>
          </a:p>
          <a:p>
            <a:r>
              <a:rPr lang="en-GB" dirty="0" smtClean="0"/>
              <a:t>Major scalp wound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Signs of skull fracture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Lothlorian\Desktop\Skull #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1" y="2924944"/>
            <a:ext cx="59046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mild </a:t>
            </a:r>
            <a:r>
              <a:rPr lang="en-GB" dirty="0" smtClean="0"/>
              <a:t>headache</a:t>
            </a:r>
            <a:endParaRPr lang="en-GB" dirty="0"/>
          </a:p>
          <a:p>
            <a:r>
              <a:rPr lang="en-GB" dirty="0"/>
              <a:t>Feeling a bit sick without being sick </a:t>
            </a:r>
          </a:p>
          <a:p>
            <a:r>
              <a:rPr lang="en-GB" dirty="0" smtClean="0"/>
              <a:t>Being slightly </a:t>
            </a:r>
            <a:r>
              <a:rPr lang="en-GB" dirty="0"/>
              <a:t>irritable and </a:t>
            </a:r>
            <a:r>
              <a:rPr lang="en-GB" dirty="0" smtClean="0"/>
              <a:t>grumpy</a:t>
            </a:r>
            <a:endParaRPr lang="en-GB" dirty="0"/>
          </a:p>
          <a:p>
            <a:r>
              <a:rPr lang="en-GB" dirty="0" smtClean="0"/>
              <a:t>Tiredness</a:t>
            </a:r>
            <a:endParaRPr lang="en-GB" dirty="0"/>
          </a:p>
          <a:p>
            <a:r>
              <a:rPr lang="en-GB" dirty="0"/>
              <a:t>Poor </a:t>
            </a:r>
            <a:r>
              <a:rPr lang="en-GB" dirty="0" smtClean="0"/>
              <a:t>appetite</a:t>
            </a:r>
            <a:endParaRPr lang="en-GB" dirty="0"/>
          </a:p>
          <a:p>
            <a:r>
              <a:rPr lang="en-GB" dirty="0"/>
              <a:t>Some difficulty </a:t>
            </a:r>
            <a:r>
              <a:rPr lang="en-GB" dirty="0" smtClean="0"/>
              <a:t>concentrating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These will usually resolve within 2 weeks</a:t>
            </a:r>
          </a:p>
          <a:p>
            <a:r>
              <a:rPr lang="en-GB" dirty="0" smtClean="0"/>
              <a:t>Should avoid contact sports for 3 weeks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B050"/>
                </a:solidFill>
              </a:rPr>
              <a:t>Symtoms</a:t>
            </a:r>
            <a:r>
              <a:rPr lang="en-GB" dirty="0" smtClean="0">
                <a:solidFill>
                  <a:srgbClr val="00B050"/>
                </a:solidFill>
              </a:rPr>
              <a:t> to expect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sportscotland.org.uk/media-imported/1540383/concussioncardfp.pdf - Internet Explor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287705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srgbClr val="002060"/>
                </a:solidFill>
              </a:rPr>
              <a:t>https://</a:t>
            </a:r>
            <a:r>
              <a:rPr lang="en-GB" sz="1800" dirty="0">
                <a:solidFill>
                  <a:srgbClr val="002060"/>
                </a:solidFill>
              </a:rPr>
              <a:t>sportscotland.org.uk/clubs/scottish-sports-concussion-guidance/</a:t>
            </a:r>
          </a:p>
        </p:txBody>
      </p:sp>
    </p:spTree>
    <p:extLst>
      <p:ext uri="{BB962C8B-B14F-4D97-AF65-F5344CB8AC3E}">
        <p14:creationId xmlns:p14="http://schemas.microsoft.com/office/powerpoint/2010/main" val="19169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Severe, potentially life-threatening allergic reaction.</a:t>
            </a:r>
          </a:p>
          <a:p>
            <a:endParaRPr lang="en-GB" dirty="0" smtClean="0"/>
          </a:p>
          <a:p>
            <a:r>
              <a:rPr lang="en-GB" dirty="0" smtClean="0"/>
              <a:t>Affects more than one body system </a:t>
            </a:r>
            <a:r>
              <a:rPr lang="en-GB" dirty="0" err="1" smtClean="0"/>
              <a:t>eg</a:t>
            </a:r>
            <a:r>
              <a:rPr lang="en-GB" dirty="0" smtClean="0"/>
              <a:t> skin, lungs, heart, gut, circulation.</a:t>
            </a:r>
          </a:p>
          <a:p>
            <a:endParaRPr lang="en-GB" dirty="0" smtClean="0"/>
          </a:p>
          <a:p>
            <a:r>
              <a:rPr lang="en-GB" dirty="0" smtClean="0"/>
              <a:t>Symptoms can start seconds or minutes after exposure to the food or substance that you are allergic to and usually progress rapidly.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Anaphylaxis (</a:t>
            </a:r>
            <a:r>
              <a:rPr lang="en-GB" dirty="0" err="1" smtClean="0">
                <a:solidFill>
                  <a:srgbClr val="FFC000"/>
                </a:solidFill>
              </a:rPr>
              <a:t>ana</a:t>
            </a:r>
            <a:r>
              <a:rPr lang="en-GB" dirty="0" smtClean="0">
                <a:solidFill>
                  <a:srgbClr val="FFC000"/>
                </a:solidFill>
              </a:rPr>
              <a:t>-fill-</a:t>
            </a:r>
            <a:r>
              <a:rPr lang="en-GB" dirty="0" err="1" smtClean="0">
                <a:solidFill>
                  <a:srgbClr val="FFC000"/>
                </a:solidFill>
              </a:rPr>
              <a:t>ax</a:t>
            </a:r>
            <a:r>
              <a:rPr lang="en-GB" dirty="0" smtClean="0">
                <a:solidFill>
                  <a:srgbClr val="FFC000"/>
                </a:solidFill>
              </a:rPr>
              <a:t>-is)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Peanuts, other nuts, milk, eggs, shellfish, sesame seeds, kiwi fruit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Penicillin</a:t>
            </a:r>
          </a:p>
          <a:p>
            <a:endParaRPr lang="en-GB" dirty="0" smtClean="0"/>
          </a:p>
          <a:p>
            <a:r>
              <a:rPr lang="en-GB" dirty="0" smtClean="0"/>
              <a:t>Latex </a:t>
            </a:r>
          </a:p>
          <a:p>
            <a:endParaRPr lang="en-GB" dirty="0" smtClean="0"/>
          </a:p>
          <a:p>
            <a:r>
              <a:rPr lang="en-GB" dirty="0" smtClean="0"/>
              <a:t>Wasp or bee stings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Anaphylaxis - causes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5" y="3212976"/>
            <a:ext cx="41044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Widespread flushing of the </a:t>
            </a:r>
            <a:r>
              <a:rPr lang="en-GB" dirty="0" smtClean="0"/>
              <a:t>skin</a:t>
            </a:r>
          </a:p>
          <a:p>
            <a:endParaRPr lang="en-GB" dirty="0"/>
          </a:p>
          <a:p>
            <a:r>
              <a:rPr lang="en-GB" dirty="0"/>
              <a:t>Nettle rash =</a:t>
            </a:r>
            <a:r>
              <a:rPr lang="en-GB" dirty="0" smtClean="0"/>
              <a:t> hives = </a:t>
            </a:r>
            <a:r>
              <a:rPr lang="en-GB" dirty="0" err="1" smtClean="0"/>
              <a:t>urticaria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Swelling of the skin (known as angioedema) anywhere on the </a:t>
            </a:r>
            <a:r>
              <a:rPr lang="en-GB" dirty="0" smtClean="0"/>
              <a:t>body </a:t>
            </a:r>
          </a:p>
          <a:p>
            <a:endParaRPr lang="en-GB" dirty="0"/>
          </a:p>
          <a:p>
            <a:r>
              <a:rPr lang="en-GB" dirty="0"/>
              <a:t>Swelling of the </a:t>
            </a:r>
            <a:r>
              <a:rPr lang="en-GB" dirty="0" smtClean="0"/>
              <a:t>lips +/- tongue</a:t>
            </a:r>
          </a:p>
          <a:p>
            <a:endParaRPr lang="en-GB" dirty="0"/>
          </a:p>
          <a:p>
            <a:r>
              <a:rPr lang="en-GB" dirty="0"/>
              <a:t>Abdominal pain, nausea and </a:t>
            </a:r>
            <a:r>
              <a:rPr lang="en-GB" dirty="0" smtClean="0"/>
              <a:t>vomiting</a:t>
            </a:r>
          </a:p>
          <a:p>
            <a:endParaRPr lang="en-GB" dirty="0"/>
          </a:p>
          <a:p>
            <a:r>
              <a:rPr lang="en-GB" dirty="0" smtClean="0"/>
              <a:t>Can lead to weakness/collapse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Anaphylaxis - symptoms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816424" cy="28803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Lip swelling! 		</a:t>
            </a:r>
            <a:r>
              <a:rPr lang="en-GB" dirty="0" err="1" smtClean="0">
                <a:solidFill>
                  <a:srgbClr val="FFC000"/>
                </a:solidFill>
              </a:rPr>
              <a:t>Urticaria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Sepsis/serious infection/meningitis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Head injury/concussion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C000"/>
                </a:solidFill>
              </a:rPr>
              <a:t>Anaphylaxis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7030A0"/>
                </a:solidFill>
              </a:rPr>
              <a:t>Croup/Breathing difficulties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Bleeding/poisoning/burns</a:t>
            </a:r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Choking/Basic life support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tonight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Dial 999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If conscious and breathing difficulty sit up – if becoming weak lie down and elevate legs</a:t>
            </a:r>
          </a:p>
          <a:p>
            <a:endParaRPr lang="en-GB" dirty="0" smtClean="0"/>
          </a:p>
          <a:p>
            <a:r>
              <a:rPr lang="en-GB" dirty="0" smtClean="0"/>
              <a:t>Give treatment if available – antihistamine/</a:t>
            </a:r>
            <a:r>
              <a:rPr lang="en-GB" dirty="0" err="1" smtClean="0"/>
              <a:t>prednisalone</a:t>
            </a:r>
            <a:r>
              <a:rPr lang="en-GB" dirty="0" smtClean="0"/>
              <a:t> (steroid)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May have epi pen (adrenaline)- give and repeat after 5 mins if no improvement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Anaphylaxis - treatment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752528" cy="40324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8164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hildhood </a:t>
            </a:r>
            <a:r>
              <a:rPr lang="en-GB" dirty="0"/>
              <a:t>condition that affects the windpipe (trachea), the airways to the lungs (the bronchi) and the voice </a:t>
            </a:r>
            <a:r>
              <a:rPr lang="en-GB" dirty="0" smtClean="0"/>
              <a:t>box </a:t>
            </a:r>
            <a:r>
              <a:rPr lang="en-GB" dirty="0"/>
              <a:t>(</a:t>
            </a:r>
            <a:r>
              <a:rPr lang="en-GB" dirty="0" smtClean="0"/>
              <a:t>larynx)</a:t>
            </a:r>
          </a:p>
          <a:p>
            <a:endParaRPr lang="en-GB" dirty="0"/>
          </a:p>
          <a:p>
            <a:r>
              <a:rPr lang="en-GB" dirty="0" smtClean="0"/>
              <a:t>Caused by virus </a:t>
            </a:r>
            <a:r>
              <a:rPr lang="en-GB" dirty="0" err="1" smtClean="0"/>
              <a:t>eg</a:t>
            </a:r>
            <a:r>
              <a:rPr lang="en-GB" dirty="0" smtClean="0"/>
              <a:t> parainfluenza, flu, RSV</a:t>
            </a:r>
          </a:p>
          <a:p>
            <a:endParaRPr lang="en-GB" dirty="0"/>
          </a:p>
          <a:p>
            <a:r>
              <a:rPr lang="en-GB" dirty="0" smtClean="0"/>
              <a:t>Most commonly affects 6 months  - 3 </a:t>
            </a:r>
            <a:r>
              <a:rPr lang="en-GB" dirty="0" err="1" smtClean="0"/>
              <a:t>yr</a:t>
            </a:r>
            <a:r>
              <a:rPr lang="en-GB" dirty="0" smtClean="0"/>
              <a:t> olds</a:t>
            </a:r>
          </a:p>
          <a:p>
            <a:r>
              <a:rPr lang="en-GB" dirty="0" smtClean="0"/>
              <a:t>Boys &gt;girls</a:t>
            </a:r>
          </a:p>
          <a:p>
            <a:r>
              <a:rPr lang="en-GB" dirty="0" smtClean="0"/>
              <a:t>Can have croup more than once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 Croup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Often starts as normal viral cough cold</a:t>
            </a:r>
          </a:p>
          <a:p>
            <a:r>
              <a:rPr lang="en-GB" dirty="0" smtClean="0"/>
              <a:t>Fever</a:t>
            </a:r>
            <a:endParaRPr lang="en-GB" dirty="0"/>
          </a:p>
          <a:p>
            <a:r>
              <a:rPr lang="en-GB" dirty="0" smtClean="0"/>
              <a:t>Distinctive barking cough develops – worse at night</a:t>
            </a:r>
            <a:endParaRPr lang="en-GB" dirty="0"/>
          </a:p>
          <a:p>
            <a:r>
              <a:rPr lang="en-GB" dirty="0"/>
              <a:t>a hoarse or croaky </a:t>
            </a:r>
            <a:r>
              <a:rPr lang="en-GB" dirty="0" smtClean="0"/>
              <a:t>voice</a:t>
            </a:r>
          </a:p>
          <a:p>
            <a:endParaRPr lang="en-GB" dirty="0"/>
          </a:p>
          <a:p>
            <a:r>
              <a:rPr lang="en-GB" dirty="0" smtClean="0"/>
              <a:t>In more severe cases difficulty </a:t>
            </a:r>
            <a:r>
              <a:rPr lang="en-GB" dirty="0"/>
              <a:t>breathing</a:t>
            </a:r>
          </a:p>
          <a:p>
            <a:r>
              <a:rPr lang="en-GB" dirty="0"/>
              <a:t>a harsh grating sound when breathing in, called </a:t>
            </a:r>
            <a:r>
              <a:rPr lang="en-GB" dirty="0" smtClean="0"/>
              <a:t>STRIDOR</a:t>
            </a: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Croup - symptoms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Breathing faster than usual </a:t>
            </a:r>
          </a:p>
          <a:p>
            <a:r>
              <a:rPr lang="en-GB" dirty="0" smtClean="0"/>
              <a:t>(? Able to feed/talk)</a:t>
            </a:r>
          </a:p>
          <a:p>
            <a:r>
              <a:rPr lang="en-GB" dirty="0" smtClean="0"/>
              <a:t>Nostrils flaring</a:t>
            </a:r>
          </a:p>
          <a:p>
            <a:r>
              <a:rPr lang="en-GB" dirty="0" smtClean="0"/>
              <a:t>Using other muscles to help</a:t>
            </a:r>
          </a:p>
          <a:p>
            <a:r>
              <a:rPr lang="en-GB" dirty="0" smtClean="0"/>
              <a:t>Skin around ribs and chest pulls in when they breathe making bones more visible</a:t>
            </a:r>
          </a:p>
          <a:p>
            <a:r>
              <a:rPr lang="en-GB" dirty="0" smtClean="0"/>
              <a:t>Stridor/wheeze/grunting</a:t>
            </a:r>
          </a:p>
          <a:p>
            <a:r>
              <a:rPr lang="en-GB" dirty="0" smtClean="0"/>
              <a:t>Blue tinged lips + tongue</a:t>
            </a:r>
          </a:p>
          <a:p>
            <a:r>
              <a:rPr lang="en-GB" dirty="0" smtClean="0"/>
              <a:t>Lethargic/drowsy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Difficulty breathing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www.youtube.com/watch?v=oeoAze-CHng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Clip of stridor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8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	</a:t>
            </a:r>
            <a:r>
              <a:rPr lang="en-GB" dirty="0" smtClean="0"/>
              <a:t>				</a:t>
            </a:r>
            <a:r>
              <a:rPr lang="en-GB" dirty="0" smtClean="0">
                <a:solidFill>
                  <a:srgbClr val="FF0000"/>
                </a:solidFill>
              </a:rPr>
              <a:t>Heart rate</a:t>
            </a:r>
            <a:r>
              <a:rPr lang="en-GB" dirty="0" smtClean="0"/>
              <a:t> </a:t>
            </a:r>
            <a:r>
              <a:rPr lang="en-GB" dirty="0"/>
              <a:t>	</a:t>
            </a:r>
            <a:r>
              <a:rPr lang="en-GB" dirty="0" err="1" smtClean="0">
                <a:solidFill>
                  <a:srgbClr val="00B050"/>
                </a:solidFill>
              </a:rPr>
              <a:t>Resps</a:t>
            </a:r>
            <a:endParaRPr lang="en-GB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Infants &lt;1 </a:t>
            </a:r>
            <a:r>
              <a:rPr lang="en-GB" dirty="0" smtClean="0"/>
              <a:t>year	 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110-160</a:t>
            </a:r>
            <a:r>
              <a:rPr lang="en-GB" dirty="0"/>
              <a:t> 	</a:t>
            </a:r>
            <a:r>
              <a:rPr lang="en-GB" dirty="0">
                <a:solidFill>
                  <a:srgbClr val="00B050"/>
                </a:solidFill>
              </a:rPr>
              <a:t>40</a:t>
            </a:r>
            <a:r>
              <a:rPr lang="en-GB" dirty="0"/>
              <a:t> 	</a:t>
            </a:r>
          </a:p>
          <a:p>
            <a:r>
              <a:rPr lang="en-GB" dirty="0"/>
              <a:t>Toddler 1-2 </a:t>
            </a:r>
            <a:r>
              <a:rPr lang="en-GB" dirty="0" smtClean="0"/>
              <a:t>years	 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100-150</a:t>
            </a:r>
            <a:r>
              <a:rPr lang="en-GB" dirty="0"/>
              <a:t> 	</a:t>
            </a:r>
            <a:r>
              <a:rPr lang="en-GB" dirty="0">
                <a:solidFill>
                  <a:srgbClr val="00B050"/>
                </a:solidFill>
              </a:rPr>
              <a:t>35</a:t>
            </a:r>
            <a:r>
              <a:rPr lang="en-GB" dirty="0"/>
              <a:t> 	</a:t>
            </a:r>
          </a:p>
          <a:p>
            <a:r>
              <a:rPr lang="en-GB" dirty="0"/>
              <a:t>Pre-school 3-4 years 	</a:t>
            </a:r>
            <a:r>
              <a:rPr lang="en-GB" dirty="0">
                <a:solidFill>
                  <a:srgbClr val="FF0000"/>
                </a:solidFill>
              </a:rPr>
              <a:t>95-140 </a:t>
            </a:r>
            <a:r>
              <a:rPr lang="en-GB" dirty="0"/>
              <a:t>	</a:t>
            </a:r>
            <a:r>
              <a:rPr lang="en-GB" dirty="0">
                <a:solidFill>
                  <a:srgbClr val="00B050"/>
                </a:solidFill>
              </a:rPr>
              <a:t>30</a:t>
            </a:r>
            <a:r>
              <a:rPr lang="en-GB" dirty="0"/>
              <a:t> 	</a:t>
            </a:r>
          </a:p>
          <a:p>
            <a:r>
              <a:rPr lang="en-GB" dirty="0"/>
              <a:t>School 5-11 years 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80-120</a:t>
            </a:r>
            <a:r>
              <a:rPr lang="en-GB" dirty="0"/>
              <a:t> 	</a:t>
            </a:r>
            <a:r>
              <a:rPr lang="en-GB" dirty="0">
                <a:solidFill>
                  <a:srgbClr val="00B050"/>
                </a:solidFill>
              </a:rPr>
              <a:t>25</a:t>
            </a:r>
            <a:r>
              <a:rPr lang="en-GB" dirty="0"/>
              <a:t> 	</a:t>
            </a:r>
          </a:p>
          <a:p>
            <a:r>
              <a:rPr lang="en-GB" dirty="0" smtClean="0"/>
              <a:t>Adult				</a:t>
            </a:r>
            <a:r>
              <a:rPr lang="en-GB" dirty="0" smtClean="0">
                <a:solidFill>
                  <a:srgbClr val="FF0000"/>
                </a:solidFill>
              </a:rPr>
              <a:t>60-100	</a:t>
            </a:r>
            <a:r>
              <a:rPr lang="en-GB" dirty="0" smtClean="0">
                <a:solidFill>
                  <a:srgbClr val="00B050"/>
                </a:solidFill>
              </a:rPr>
              <a:t>12-20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Normal parameters</a:t>
            </a:r>
          </a:p>
        </p:txBody>
      </p:sp>
    </p:spTree>
    <p:extLst>
      <p:ext uri="{BB962C8B-B14F-4D97-AF65-F5344CB8AC3E}">
        <p14:creationId xmlns:p14="http://schemas.microsoft.com/office/powerpoint/2010/main" val="17621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Often mild and self –limiting</a:t>
            </a:r>
          </a:p>
          <a:p>
            <a:r>
              <a:rPr lang="en-GB" dirty="0" smtClean="0"/>
              <a:t>Worst symptoms often last around 48hrs</a:t>
            </a:r>
          </a:p>
          <a:p>
            <a:r>
              <a:rPr lang="en-GB" dirty="0" smtClean="0"/>
              <a:t>Treat fever, sit up, reassure</a:t>
            </a:r>
          </a:p>
          <a:p>
            <a:endParaRPr lang="en-GB" dirty="0"/>
          </a:p>
          <a:p>
            <a:r>
              <a:rPr lang="en-GB" dirty="0" smtClean="0"/>
              <a:t>If significantly increased work of breathing/stridor – oral steroid treatment</a:t>
            </a:r>
          </a:p>
          <a:p>
            <a:endParaRPr lang="en-GB" dirty="0"/>
          </a:p>
          <a:p>
            <a:r>
              <a:rPr lang="en-GB" dirty="0" smtClean="0"/>
              <a:t>Very rarely, if severe may require oxygen/steroid/adrenaline 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+ hospital admission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Croup - treatment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Press firmly with cloth/towel</a:t>
            </a:r>
          </a:p>
          <a:p>
            <a:r>
              <a:rPr lang="en-GB" dirty="0" smtClean="0"/>
              <a:t>Elevate limb if possible</a:t>
            </a:r>
          </a:p>
          <a:p>
            <a:r>
              <a:rPr lang="en-GB" dirty="0" smtClean="0"/>
              <a:t>May need to press for up to 10 mins</a:t>
            </a:r>
          </a:p>
          <a:p>
            <a:r>
              <a:rPr lang="en-GB" dirty="0" smtClean="0"/>
              <a:t>Don’t tie anything round to stop circulation</a:t>
            </a:r>
          </a:p>
          <a:p>
            <a:r>
              <a:rPr lang="en-GB" dirty="0" smtClean="0"/>
              <a:t>If bleeding soaks through put another layer on top</a:t>
            </a:r>
          </a:p>
          <a:p>
            <a:r>
              <a:rPr lang="en-GB" dirty="0" smtClean="0"/>
              <a:t>If wound gaping, continues bleeding or something </a:t>
            </a:r>
            <a:r>
              <a:rPr lang="en-GB" dirty="0" err="1" smtClean="0"/>
              <a:t>eg</a:t>
            </a:r>
            <a:r>
              <a:rPr lang="en-GB" dirty="0" smtClean="0"/>
              <a:t> glass in wound will need minor injury unit/A&amp;E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Bleeding – from a wound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smtClean="0"/>
              <a:t>Key here is prevention where possible</a:t>
            </a:r>
          </a:p>
          <a:p>
            <a:endParaRPr lang="en-GB" dirty="0"/>
          </a:p>
          <a:p>
            <a:r>
              <a:rPr lang="en-GB" dirty="0" smtClean="0"/>
              <a:t>Write down name and strength of substance</a:t>
            </a:r>
          </a:p>
          <a:p>
            <a:r>
              <a:rPr lang="en-GB" dirty="0" smtClean="0"/>
              <a:t>If child well – phone GP or 111 for advice</a:t>
            </a:r>
          </a:p>
          <a:p>
            <a:r>
              <a:rPr lang="en-GB" dirty="0" smtClean="0"/>
              <a:t>Don’t try and make them sick</a:t>
            </a:r>
          </a:p>
          <a:p>
            <a:r>
              <a:rPr lang="en-GB" dirty="0" smtClean="0"/>
              <a:t>If soreness/blistering in mouth – A&amp;E</a:t>
            </a:r>
          </a:p>
          <a:p>
            <a:r>
              <a:rPr lang="en-GB" dirty="0" smtClean="0"/>
              <a:t>Button batteries dangerous</a:t>
            </a:r>
          </a:p>
          <a:p>
            <a:pPr marL="393192" lvl="1" indent="0">
              <a:buNone/>
            </a:pPr>
            <a:r>
              <a:rPr lang="en-GB" dirty="0" smtClean="0"/>
              <a:t>	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592288" cy="14782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Poisoning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8112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Also known as ‘blood poisoning’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Rare but serious complication of infection where the body attacks its own organs and tissues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Triggered by infection in any part of the body: bacterial infection most common</a:t>
            </a:r>
          </a:p>
          <a:p>
            <a:endParaRPr lang="en-GB" dirty="0" smtClean="0"/>
          </a:p>
          <a:p>
            <a:r>
              <a:rPr lang="en-GB" dirty="0" smtClean="0"/>
              <a:t>Urine/chest/brain/appendix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Sepsis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196336" cy="4057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Burns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Cool under running water for up to 10 mins</a:t>
            </a:r>
          </a:p>
          <a:p>
            <a:endParaRPr lang="en-GB" dirty="0" smtClean="0"/>
          </a:p>
          <a:p>
            <a:r>
              <a:rPr lang="en-GB" dirty="0" smtClean="0"/>
              <a:t>Cover with something clean and not fluffy</a:t>
            </a:r>
          </a:p>
          <a:p>
            <a:endParaRPr lang="en-GB" dirty="0" smtClean="0"/>
          </a:p>
          <a:p>
            <a:r>
              <a:rPr lang="en-GB" dirty="0" smtClean="0"/>
              <a:t>Don’t remove clothing if stuck to skin</a:t>
            </a:r>
          </a:p>
          <a:p>
            <a:endParaRPr lang="en-GB" dirty="0" smtClean="0"/>
          </a:p>
          <a:p>
            <a:r>
              <a:rPr lang="en-GB" dirty="0" smtClean="0"/>
              <a:t>Don’t put any ointment on the burn</a:t>
            </a:r>
          </a:p>
          <a:p>
            <a:endParaRPr lang="en-GB" dirty="0" smtClean="0"/>
          </a:p>
          <a:p>
            <a:r>
              <a:rPr lang="en-GB" dirty="0" smtClean="0"/>
              <a:t>May require health centre/A&amp;E depending on severity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Burns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episodes are witnessed</a:t>
            </a:r>
          </a:p>
          <a:p>
            <a:r>
              <a:rPr lang="en-GB" dirty="0" smtClean="0"/>
              <a:t>Sudden onset coughing/gagging/stridor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Coughing is safer and more effective than intervention</a:t>
            </a:r>
          </a:p>
          <a:p>
            <a:endParaRPr lang="en-GB" dirty="0"/>
          </a:p>
          <a:p>
            <a:r>
              <a:rPr lang="en-GB" dirty="0" smtClean="0"/>
              <a:t>Encourage coughing if able to do so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4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38279"/>
          <a:ext cx="8229600" cy="20116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666666"/>
                          </a:solidFill>
                          <a:effectLst/>
                        </a:rPr>
                        <a:t>General signs of choking </a:t>
                      </a:r>
                      <a:br>
                        <a:rPr lang="en-GB">
                          <a:solidFill>
                            <a:srgbClr val="666666"/>
                          </a:solidFill>
                          <a:effectLst/>
                        </a:rPr>
                      </a:br>
                      <a:endParaRPr lang="en-GB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GB">
                          <a:solidFill>
                            <a:srgbClr val="666666"/>
                          </a:solidFill>
                          <a:effectLst/>
                        </a:rPr>
                        <a:t> Witnessed episode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>
                          <a:solidFill>
                            <a:srgbClr val="666666"/>
                          </a:solidFill>
                          <a:effectLst/>
                        </a:rPr>
                        <a:t>Coughing or choking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>
                          <a:solidFill>
                            <a:srgbClr val="666666"/>
                          </a:solidFill>
                          <a:effectLst/>
                        </a:rPr>
                        <a:t>Sudden onset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>
                          <a:solidFill>
                            <a:srgbClr val="666666"/>
                          </a:solidFill>
                          <a:effectLst/>
                        </a:rPr>
                        <a:t>Recent history of playing with or eating small objects </a:t>
                      </a:r>
                      <a:br>
                        <a:rPr lang="en-GB">
                          <a:solidFill>
                            <a:srgbClr val="666666"/>
                          </a:solidFill>
                          <a:effectLst/>
                        </a:rPr>
                      </a:br>
                      <a:endParaRPr lang="en-GB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Choking – Resuscitation Council (UK) 		2015 Guidelines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83556"/>
              </p:ext>
            </p:extLst>
          </p:nvPr>
        </p:nvGraphicFramePr>
        <p:xfrm>
          <a:off x="457200" y="1556792"/>
          <a:ext cx="8229600" cy="3960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2971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 Ineffective coughing </a:t>
                      </a:r>
                      <a:b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</a:br>
                      <a:endParaRPr lang="en-GB" b="1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rgbClr val="666666"/>
                          </a:solidFill>
                          <a:effectLst/>
                        </a:rPr>
                        <a:t>Effective cough </a:t>
                      </a:r>
                      <a:br>
                        <a:rPr lang="en-GB" b="1">
                          <a:solidFill>
                            <a:srgbClr val="666666"/>
                          </a:solidFill>
                          <a:effectLst/>
                        </a:rPr>
                      </a:br>
                      <a:endParaRPr lang="en-GB" b="1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930726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Unable to vocalise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Quiet or silent cough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Unable to breathe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 smtClean="0">
                          <a:solidFill>
                            <a:srgbClr val="666666"/>
                          </a:solidFill>
                          <a:effectLst/>
                        </a:rPr>
                        <a:t>Blue</a:t>
                      </a:r>
                      <a:r>
                        <a:rPr lang="en-GB" b="1" baseline="0" dirty="0" smtClean="0">
                          <a:solidFill>
                            <a:srgbClr val="666666"/>
                          </a:solidFill>
                          <a:effectLst/>
                        </a:rPr>
                        <a:t> tinge to lips/tongue</a:t>
                      </a:r>
                      <a:endParaRPr lang="en-GB" b="1" dirty="0">
                        <a:solidFill>
                          <a:srgbClr val="666666"/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Decreasing level of consciousness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Crying or verbal response to questions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Loud cough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Able to take a breath before coughing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b="1" dirty="0">
                          <a:solidFill>
                            <a:srgbClr val="666666"/>
                          </a:solidFill>
                          <a:effectLst/>
                        </a:rPr>
                        <a:t>Fully responsive</a:t>
                      </a: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4896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Choking </a:t>
            </a:r>
            <a:r>
              <a:rPr lang="en-GB" sz="3600" dirty="0" smtClean="0"/>
              <a:t>–Resuscitation Council(UK</a:t>
            </a:r>
            <a:r>
              <a:rPr lang="en-GB" sz="3600" dirty="0"/>
              <a:t>) 		2015 Guidelines</a:t>
            </a:r>
          </a:p>
        </p:txBody>
      </p:sp>
    </p:spTree>
    <p:extLst>
      <p:ext uri="{BB962C8B-B14F-4D97-AF65-F5344CB8AC3E}">
        <p14:creationId xmlns:p14="http://schemas.microsoft.com/office/powerpoint/2010/main" val="40577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40560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Paediatric Basic Life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https://www.resus.org.uk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https://www.nhsinform.scot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sepsistrust.org/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https://sportscotland.org.uk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353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Banchory</a:t>
            </a:r>
            <a:r>
              <a:rPr lang="en-GB" dirty="0" smtClean="0"/>
              <a:t> Guides for the use of the facility</a:t>
            </a:r>
          </a:p>
          <a:p>
            <a:endParaRPr lang="en-GB" dirty="0"/>
          </a:p>
          <a:p>
            <a:r>
              <a:rPr lang="en-GB" dirty="0" smtClean="0"/>
              <a:t>Sarah Chambers 	(Practice manager)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Dr Claire Walker	GP </a:t>
            </a:r>
            <a:r>
              <a:rPr lang="en-GB" dirty="0" err="1" smtClean="0"/>
              <a:t>Banchory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9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Everyone is potentially at risk</a:t>
            </a:r>
          </a:p>
          <a:p>
            <a:endParaRPr lang="en-GB" dirty="0"/>
          </a:p>
          <a:p>
            <a:r>
              <a:rPr lang="en-GB" dirty="0" smtClean="0"/>
              <a:t>More vulnerable groups of children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Very young</a:t>
            </a:r>
          </a:p>
          <a:p>
            <a:pPr lvl="1"/>
            <a:r>
              <a:rPr lang="en-GB" dirty="0" smtClean="0"/>
              <a:t>Long term health problem </a:t>
            </a:r>
            <a:r>
              <a:rPr lang="en-GB" dirty="0" err="1" smtClean="0"/>
              <a:t>eg</a:t>
            </a:r>
            <a:r>
              <a:rPr lang="en-GB" dirty="0" smtClean="0"/>
              <a:t> diabetes</a:t>
            </a:r>
          </a:p>
          <a:p>
            <a:pPr lvl="1"/>
            <a:r>
              <a:rPr lang="en-GB" dirty="0" smtClean="0"/>
              <a:t>Low immune system due to illness or chemotherapy</a:t>
            </a:r>
          </a:p>
          <a:p>
            <a:pPr lvl="1"/>
            <a:r>
              <a:rPr lang="en-GB" dirty="0" smtClean="0"/>
              <a:t>Recent surgery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Sepsis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Will seem more unwell than you expect for normal childhood illness</a:t>
            </a:r>
          </a:p>
          <a:p>
            <a:endParaRPr lang="en-GB" b="1" dirty="0" smtClean="0"/>
          </a:p>
          <a:p>
            <a:r>
              <a:rPr lang="en-GB" dirty="0" smtClean="0"/>
              <a:t>Child very </a:t>
            </a:r>
            <a:r>
              <a:rPr lang="en-GB" dirty="0"/>
              <a:t>lethargic or difficult to </a:t>
            </a:r>
            <a:r>
              <a:rPr lang="en-GB" dirty="0" smtClean="0"/>
              <a:t>wake</a:t>
            </a:r>
            <a:endParaRPr lang="en-GB" b="1" dirty="0" smtClean="0"/>
          </a:p>
          <a:p>
            <a:r>
              <a:rPr lang="en-GB" dirty="0" smtClean="0"/>
              <a:t>Skin looks </a:t>
            </a:r>
            <a:r>
              <a:rPr lang="en-GB" dirty="0"/>
              <a:t>mottled, bluish or pale</a:t>
            </a:r>
          </a:p>
          <a:p>
            <a:r>
              <a:rPr lang="en-GB" dirty="0"/>
              <a:t>F</a:t>
            </a:r>
            <a:r>
              <a:rPr lang="en-GB" dirty="0" smtClean="0"/>
              <a:t>eels </a:t>
            </a:r>
            <a:r>
              <a:rPr lang="en-GB" dirty="0"/>
              <a:t>abnormally cold to touch</a:t>
            </a:r>
          </a:p>
          <a:p>
            <a:r>
              <a:rPr lang="en-GB" dirty="0" smtClean="0"/>
              <a:t>Breathing is </a:t>
            </a:r>
            <a:r>
              <a:rPr lang="en-GB" dirty="0"/>
              <a:t>very fast</a:t>
            </a:r>
          </a:p>
          <a:p>
            <a:r>
              <a:rPr lang="en-GB" dirty="0"/>
              <a:t>H</a:t>
            </a:r>
            <a:r>
              <a:rPr lang="en-GB" dirty="0" smtClean="0"/>
              <a:t>as </a:t>
            </a:r>
            <a:r>
              <a:rPr lang="en-GB" dirty="0"/>
              <a:t>a rash that does not fade when you press it</a:t>
            </a:r>
          </a:p>
          <a:p>
            <a:r>
              <a:rPr lang="en-GB" dirty="0"/>
              <a:t>H</a:t>
            </a:r>
            <a:r>
              <a:rPr lang="en-GB" dirty="0" smtClean="0"/>
              <a:t>as </a:t>
            </a:r>
            <a:r>
              <a:rPr lang="en-GB" dirty="0"/>
              <a:t>a fit or convulsion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Sepsis - features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Mottling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33886"/>
            <a:ext cx="2057400" cy="14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sepsis rash in child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4763744" cy="26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Sepsis rash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916833"/>
            <a:ext cx="4248472" cy="302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Temperature: (normal = 36 – 37.4 C)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 !!Over </a:t>
            </a:r>
            <a:r>
              <a:rPr lang="en-GB" dirty="0"/>
              <a:t>38C in babies under three </a:t>
            </a:r>
            <a:r>
              <a:rPr lang="en-GB" dirty="0" smtClean="0"/>
              <a:t>months!!</a:t>
            </a:r>
            <a:endParaRPr lang="en-GB" dirty="0"/>
          </a:p>
          <a:p>
            <a:pPr marL="393192" lvl="1" indent="0">
              <a:buNone/>
            </a:pPr>
            <a:r>
              <a:rPr lang="en-GB" dirty="0"/>
              <a:t> </a:t>
            </a:r>
            <a:r>
              <a:rPr lang="en-GB" dirty="0" smtClean="0"/>
              <a:t>!</a:t>
            </a:r>
            <a:r>
              <a:rPr lang="en-GB" b="1" dirty="0" smtClean="0"/>
              <a:t>Over </a:t>
            </a:r>
            <a:r>
              <a:rPr lang="en-GB" b="1" dirty="0"/>
              <a:t>39C in babies aged three to six </a:t>
            </a:r>
            <a:r>
              <a:rPr lang="en-GB" b="1" dirty="0" smtClean="0"/>
              <a:t>months ! </a:t>
            </a:r>
          </a:p>
          <a:p>
            <a:pPr marL="393192" lvl="1" indent="0">
              <a:buNone/>
            </a:pPr>
            <a:endParaRPr lang="en-GB" b="1" dirty="0"/>
          </a:p>
          <a:p>
            <a:r>
              <a:rPr lang="en-GB" dirty="0" smtClean="0"/>
              <a:t>High </a:t>
            </a:r>
            <a:r>
              <a:rPr lang="en-GB" dirty="0"/>
              <a:t>temperature in a child who cannot be encouraged to show interest in </a:t>
            </a:r>
            <a:r>
              <a:rPr lang="en-GB" dirty="0" smtClean="0"/>
              <a:t>anything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ow </a:t>
            </a:r>
            <a:r>
              <a:rPr lang="en-GB" dirty="0"/>
              <a:t>temperature (below 36C – check three times in a 10-minute period)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Sepsis - symptoms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-99392"/>
            <a:ext cx="190770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522</TotalTime>
  <Words>1250</Words>
  <Application>Microsoft Office PowerPoint</Application>
  <PresentationFormat>On-screen Show (4:3)</PresentationFormat>
  <Paragraphs>314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Lucida Sans Unicode</vt:lpstr>
      <vt:lpstr>Verdana</vt:lpstr>
      <vt:lpstr>Wingdings 2</vt:lpstr>
      <vt:lpstr>Wingdings 3</vt:lpstr>
      <vt:lpstr>Concourse</vt:lpstr>
      <vt:lpstr>PowerPoint Presentation</vt:lpstr>
      <vt:lpstr>Banchory Group Practice </vt:lpstr>
      <vt:lpstr>Topics for tonight</vt:lpstr>
      <vt:lpstr>Sepsis</vt:lpstr>
      <vt:lpstr>Sepsis</vt:lpstr>
      <vt:lpstr>Sepsis - features</vt:lpstr>
      <vt:lpstr>Mottling</vt:lpstr>
      <vt:lpstr>Sepsis rash</vt:lpstr>
      <vt:lpstr>Sepsis - symptoms</vt:lpstr>
      <vt:lpstr>Sepsis - symptoms</vt:lpstr>
      <vt:lpstr>Sepsis - symptoms</vt:lpstr>
      <vt:lpstr>Sepsis – symptoms</vt:lpstr>
      <vt:lpstr>Sepsis – what to do</vt:lpstr>
      <vt:lpstr>Treatment for sepsis</vt:lpstr>
      <vt:lpstr>Meningitis</vt:lpstr>
      <vt:lpstr>Meningitis – glass test</vt:lpstr>
      <vt:lpstr>Meningitis -causes</vt:lpstr>
      <vt:lpstr>Meningitis - treatment</vt:lpstr>
      <vt:lpstr>Head injury</vt:lpstr>
      <vt:lpstr>PowerPoint Presentation</vt:lpstr>
      <vt:lpstr>Head injury – higher risk</vt:lpstr>
      <vt:lpstr>Head injury – worrying features</vt:lpstr>
      <vt:lpstr>Signs of skull fracture</vt:lpstr>
      <vt:lpstr>Symtoms to expect</vt:lpstr>
      <vt:lpstr>https://sportscotland.org.uk/clubs/scottish-sports-concussion-guidance/</vt:lpstr>
      <vt:lpstr>Anaphylaxis (ana-fill-ax-is)</vt:lpstr>
      <vt:lpstr>Anaphylaxis - causes</vt:lpstr>
      <vt:lpstr>Anaphylaxis - symptoms</vt:lpstr>
      <vt:lpstr>Lip swelling!   Urticaria</vt:lpstr>
      <vt:lpstr>Anaphylaxis - treatment</vt:lpstr>
      <vt:lpstr>PowerPoint Presentation</vt:lpstr>
      <vt:lpstr> Croup</vt:lpstr>
      <vt:lpstr>Croup - symptoms</vt:lpstr>
      <vt:lpstr>Difficulty breathing</vt:lpstr>
      <vt:lpstr>Clip of stridor</vt:lpstr>
      <vt:lpstr>Normal parameters</vt:lpstr>
      <vt:lpstr>Croup - treatment</vt:lpstr>
      <vt:lpstr>Bleeding – from a wound</vt:lpstr>
      <vt:lpstr>Poisoning</vt:lpstr>
      <vt:lpstr>Burns</vt:lpstr>
      <vt:lpstr>Burns</vt:lpstr>
      <vt:lpstr>Choking</vt:lpstr>
      <vt:lpstr>Choking – Resuscitation Council (UK)   2015 Guidelines</vt:lpstr>
      <vt:lpstr>Choking –Resuscitation Council(UK)   2015 Guidelines</vt:lpstr>
      <vt:lpstr>Paediatric Basic Life Support</vt:lpstr>
      <vt:lpstr>References</vt:lpstr>
      <vt:lpstr>Thank you…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Banchory Group Practice</dc:title>
  <dc:creator>Lothlorian</dc:creator>
  <cp:lastModifiedBy>user</cp:lastModifiedBy>
  <cp:revision>53</cp:revision>
  <dcterms:created xsi:type="dcterms:W3CDTF">2018-03-18T19:49:18Z</dcterms:created>
  <dcterms:modified xsi:type="dcterms:W3CDTF">2018-03-26T16:14:09Z</dcterms:modified>
</cp:coreProperties>
</file>